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820" r:id="rId2"/>
    <p:sldId id="824" r:id="rId3"/>
    <p:sldId id="815" r:id="rId4"/>
    <p:sldId id="819" r:id="rId5"/>
    <p:sldId id="825" r:id="rId6"/>
    <p:sldId id="826" r:id="rId7"/>
    <p:sldId id="269" r:id="rId8"/>
    <p:sldId id="266" r:id="rId9"/>
    <p:sldId id="802" r:id="rId10"/>
    <p:sldId id="268" r:id="rId11"/>
    <p:sldId id="82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6DF"/>
    <a:srgbClr val="C7A7FF"/>
    <a:srgbClr val="C83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36"/>
    <p:restoredTop sz="94625"/>
  </p:normalViewPr>
  <p:slideViewPr>
    <p:cSldViewPr snapToGrid="0" snapToObjects="1">
      <p:cViewPr varScale="1">
        <p:scale>
          <a:sx n="189" d="100"/>
          <a:sy n="189" d="100"/>
        </p:scale>
        <p:origin x="20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2T07:35:10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655 174 24575,'0'10'0,"-5"0"0,-2 8 0,-5 1 0,-1 8 0,-1 0 0,1 0 0,-7-1 0,5 1 0,2 0 0,2-8 0,10-1 0,-8-8 0,8 0 0,-4-9 0,10-6 0,0-7 0,1-10 0,-1 10 0,1-13 0,1 5 0,0-17 0,5 8 0,-10-9 0,4 11 0,0 0 0,-5 1 0,5 6 0,0-5 0,-5 13 0,11-13 0,-10 13 0,4-6 0,-6 17 0,-5 2 0,-2 16 0,-5 3 0,-13 30 0,8-17 0,-9 28 0,12-32 0,-1 8 0,7-10 0,2-8 0,2-6 0,3-4 0,1-7 0,5-2 0,5-6 0,18-7 0,-12-6 0,20-3 0,-15 1 0,6-4 0,-1 4 0,1-6 0,-6 0 0,4 6 0,-10-5 0,-6 22 0,-68 70 0,23-20 0,-13 17 0,-1-1 0,16-18 0,-6 12 0,20-29 0,8-3 0,5-14 0,3-7 0,8-13 0,3-8 0,14-12 0,1 1 0,3-19 0,0 19 0,4-32 0,-6 18 0,3-11 0,-11 17 0,-2 10 0,0 0 0,-1 8 0,-5 1 0,4 0 0,-10 15 0,1-3 0,-4 16 0,-14 8 0,-5 25 0,-7-10 0,-5 17 0,12-23 0,-7 10 0,14-15 0,-14 13 0,15-27 0,-4 8 0,11-3 0,-3-5 0,8 8 0,-4-19 0,10-11 0,2-6 0,5-12 0,1 5 0,12-23 0,-8 17 0,9-28 0,-12 32 0,10-19 0,-9 19 0,1-1 0,-10 21 0,-18 12 0,-3 15 0,-14 13 0,-2 8 0,-19 31 0,16-25 0,-1 1-257,4 0 1,1 0 256,-5 1 0,3-4 0,-1 10 0,8-5 0,6-31 0,15 5 0,7-34 0,7 5 513,2-11-513,-1 1 0,1-3 0,7-1 0,21-34 0,-5 17 0,14-32 0,-15 20 0,-8 0 0,21-19 0,-26 24 0,18-11 0,-27 41 0,-10-2 0,-6 38 0,-33 22 0,-5 16 0,15-18 0,-2 1-1020,-33 35 1020,31-19 0,1 1 0,-25 22 0,27-29 0,2-5 0,2-7 0,3-10 0,18-13 0,0-23 0,22-15 0,-1-19 1020,8-10-1020,-2 0 0,-7 2 0,-1-3 0,6-25 0,-8 25 0,-2 0 0,6-26 0,-16 24 0,7-10 0,-9 23 0,0 19 0,-6 22 0,-10 29 0,-9 9 0,-2 25 0,-8 2 0,16-8 0,1 0 0,-13 17 0,13-24 0,3-3 0,5-8 0,3-3 0,7-27 0,0-4 0,4-16 0,4-8 0,3-1 0,4-18 0,-7 15 0,5-14 0,-11 17 0,4-8 0,-2 7 0,-3-15 0,8 20 0,-7-13 0,2 18 0,1 9 0,-9-3 0,0 31 0,-17 1 0,2 22 0,-15 13 0,14-9 0,-7 9 0,18-23 0,6-11 0,4-20 0,10-18 0,-10-3 0,12-23 0,-5 13 0,8-26 0,-2 19 0,2-19 0,3-21 0,-2 11 0,-5-35 0,-4 40 0,-1-11 0,-5 25 0,1 18 0,-11 22 0,-29 58 0,9-12 0,-14 33 0,7-17 0,14 4 0,-6-1 0,16-13 0,-3-16 0,13-17 0,-5-12 0,11-4 0,3-31 0,3 17 0,3-26 0,-2 17 0,5-32 0,-2 8 0,8-10 0,-5 5 0,4-5 0,-5 0 0,0 0 0,-8 23 0,-3 12 0,-6 17 0,0 2 0,0 9 0,0 0 0,-6 8 0,-2 1 0,1 1 0,1 5 0,1-18 0,4 5 0,-4-12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2T07:35:51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2T07:35:52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2T07:35:56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2T07:36:02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5FB45-9617-9F45-89D7-2655584ADE16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D133F-D024-DF44-8286-EF80C4BEA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63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7c0c7bbc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7c0c7bbc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Bioengineering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5003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7c0c7bbc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7c0c7bbc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Bioengineering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07094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7c0c7bbc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7c0c7bbc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Bioengineering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54092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7c0c7bbc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7c0c7bbc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Bioengineering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2805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Bioengineering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61054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Bioengineering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285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Bioengineering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56023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Bioengineering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1564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83F8F-5BB2-D347-B902-46FE21386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ECA64-EBB9-0148-AE1F-FFFC9327C1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ADFA1-B70A-B04A-84E0-1D69CAB26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B969-5DB8-FB47-B492-2F35C6B06CFB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E229C-1E77-0D44-A445-4521D88D2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FD807-AC12-1E46-BC50-C10DD5A3F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A26C-D77A-DE49-9D05-58A118BE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26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8FB5A-0D10-F444-9D3C-58C12756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7BDBD-8928-D749-AD39-5A0D4E66E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1482D-EBC4-7E43-AA4E-69D2F14E5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B969-5DB8-FB47-B492-2F35C6B06CFB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4D60E-C315-044A-86E6-D730A5F8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17A2F-9117-1B4B-A0AA-05E1FC31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A26C-D77A-DE49-9D05-58A118BE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2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3DBBF2-B4D7-3A45-A01D-AF41798C8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CB70C-25CC-0546-8BEC-D7A171DC4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810B0-5D32-254C-8FF2-8FBE5E4CC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B969-5DB8-FB47-B492-2F35C6B06CFB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445D8-9C92-FD42-AABA-740BD944B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75C88-E082-4745-ADBF-5D6AA15B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A26C-D77A-DE49-9D05-58A118BE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54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780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C014E-9AC3-A345-BAA3-813129AAD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D17AA-CAA9-3749-B045-E296B297D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DEFBD-939F-A84B-A842-AF2DC329A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B969-5DB8-FB47-B492-2F35C6B06CFB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C2183-A030-5549-904E-605761383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E4E7F-D3F8-874F-84CA-0077A2B08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A26C-D77A-DE49-9D05-58A118BE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6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097B8-EEDE-CE46-BEBD-ED9B218CC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78BB6-84DD-3B49-8231-E544AD35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ECFFB-6712-F841-8268-EE158096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B969-5DB8-FB47-B492-2F35C6B06CFB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8A814-BD8E-C544-A943-816E2ABB7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3E745-9936-AB46-BF9C-F0D313017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A26C-D77A-DE49-9D05-58A118BE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98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C90B-CDFC-DB4C-A7A8-ACDEDC09C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A18CC-0724-3944-BCBD-C3226888F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8B4AC-2AE5-9846-B655-150ADF3A8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EF771-4BA3-A744-BD68-D234E3D53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B969-5DB8-FB47-B492-2F35C6B06CFB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10567-E207-CA41-9A0C-976452F1F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5FC3F-5F35-5C4A-9505-5209AAE5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A26C-D77A-DE49-9D05-58A118BE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5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A8CF7-DA53-0848-B8D3-CC8A313B0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210F9-4777-744B-8C93-7EB81C761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C4C00A-44AD-E04A-8AD3-E60D4393F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316BC4-819B-7D46-9D75-F642B52D42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EE98CD-6286-7D4E-932B-1EC4A88DE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84AC51-AECA-B941-B959-790F823FD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B969-5DB8-FB47-B492-2F35C6B06CFB}" type="datetimeFigureOut">
              <a:rPr lang="en-US" smtClean="0"/>
              <a:t>6/22/20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259022-C33B-5F4F-A97C-6EC8A394B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B289D4-DAAF-9D4C-8967-D02C4455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A26C-D77A-DE49-9D05-58A118BE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6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FD7A0-FBA0-8D4F-A53A-68ED1F558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E27B33-7C9D-364B-8B33-60BB13363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B969-5DB8-FB47-B492-2F35C6B06CFB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604F3-DD1B-FF44-B4E0-A386B1431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3136-80A6-4945-AE21-8D60E1AC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A26C-D77A-DE49-9D05-58A118BE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9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B961DE-B49B-B043-9016-164026A7C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B969-5DB8-FB47-B492-2F35C6B06CFB}" type="datetimeFigureOut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6A84D6-3C8F-914C-BCA3-7B493905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2AA0D-260C-744C-BEC4-623AA1360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A26C-D77A-DE49-9D05-58A118BE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0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2DDB2-A921-4C4C-9278-962899726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58728-9C16-EB4C-ACC1-6891E17E9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C69AF-4524-AF43-B95A-2763D7BC9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93E81-F98E-FC4B-B2FC-2F4D46B53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B969-5DB8-FB47-B492-2F35C6B06CFB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FBB52-BEAB-0441-BDCA-A25FF7C15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C91B4-8B1F-0B48-BAAE-668A4052A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A26C-D77A-DE49-9D05-58A118BE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7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7191B-05F0-D04D-AADF-1FF46B07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74497-4626-2648-828C-FCC2FF5A5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568124-3A0D-5D4E-B573-0F324D555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9FE21-E7BF-974D-9B08-C880B02A8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B969-5DB8-FB47-B492-2F35C6B06CFB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060B0-A6F0-544C-900E-83884E4E9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77D23-C099-BA45-92F4-F4E432F0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A26C-D77A-DE49-9D05-58A118BE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33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A078-2A65-264A-9618-EFE1FE195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7A4DA-7AFD-F548-8228-7A39662CF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F5345-0148-A642-A617-95B2BAE05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6B969-5DB8-FB47-B492-2F35C6B06CFB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E8FFE-92C2-6E46-BC3B-1FB774BAC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B0E13-F416-3046-9077-0BF2E6F03E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AA26C-D77A-DE49-9D05-58A118BE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3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jpg"/><Relationship Id="rId7" Type="http://schemas.openxmlformats.org/officeDocument/2006/relationships/hyperlink" Target="../../Downloads/DarkMatterGroupVideo.mp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customXml" Target="../ink/ink2.xml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customXml" Target="../ink/ink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B92CF-7602-B94A-9788-6486F46BD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AA640-0821-3A48-A3EB-51EC49C89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C3389-3057-844E-92AC-A9BE48881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81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83;p17">
            <a:extLst>
              <a:ext uri="{FF2B5EF4-FFF2-40B4-BE49-F238E27FC236}">
                <a16:creationId xmlns:a16="http://schemas.microsoft.com/office/drawing/2014/main" id="{C2E3FD2A-687F-CC4A-AACB-47290004B5B4}"/>
              </a:ext>
            </a:extLst>
          </p:cNvPr>
          <p:cNvSpPr/>
          <p:nvPr/>
        </p:nvSpPr>
        <p:spPr>
          <a:xfrm>
            <a:off x="0" y="-838"/>
            <a:ext cx="12192000" cy="1509220"/>
          </a:xfrm>
          <a:prstGeom prst="rect">
            <a:avLst/>
          </a:prstGeom>
          <a:gradFill>
            <a:gsLst>
              <a:gs pos="100000">
                <a:srgbClr val="C5B99A"/>
              </a:gs>
              <a:gs pos="92007">
                <a:srgbClr val="C5B99A"/>
              </a:gs>
              <a:gs pos="72998">
                <a:srgbClr val="9C937A"/>
              </a:gs>
              <a:gs pos="54000">
                <a:srgbClr val="746D5A"/>
              </a:gs>
              <a:gs pos="0">
                <a:srgbClr val="000000"/>
              </a:gs>
              <a:gs pos="100000">
                <a:srgbClr val="D6C9A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9" name="Google Shape;289;p38"/>
          <p:cNvSpPr/>
          <p:nvPr/>
        </p:nvSpPr>
        <p:spPr>
          <a:xfrm>
            <a:off x="1058706" y="1972546"/>
            <a:ext cx="3019500" cy="3019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8"/>
          <p:cNvSpPr/>
          <p:nvPr/>
        </p:nvSpPr>
        <p:spPr>
          <a:xfrm>
            <a:off x="4593308" y="1972546"/>
            <a:ext cx="3019500" cy="3019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8"/>
          <p:cNvSpPr/>
          <p:nvPr/>
        </p:nvSpPr>
        <p:spPr>
          <a:xfrm>
            <a:off x="8361641" y="1972546"/>
            <a:ext cx="3019500" cy="30195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38"/>
          <p:cNvSpPr/>
          <p:nvPr/>
        </p:nvSpPr>
        <p:spPr>
          <a:xfrm>
            <a:off x="2449750" y="1558500"/>
            <a:ext cx="236400" cy="236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38"/>
          <p:cNvSpPr/>
          <p:nvPr/>
        </p:nvSpPr>
        <p:spPr>
          <a:xfrm>
            <a:off x="5987175" y="1558500"/>
            <a:ext cx="236400" cy="236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8"/>
          <p:cNvSpPr/>
          <p:nvPr/>
        </p:nvSpPr>
        <p:spPr>
          <a:xfrm>
            <a:off x="9524600" y="1558500"/>
            <a:ext cx="236400" cy="236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5" name="Google Shape;295;p38"/>
          <p:cNvCxnSpPr/>
          <p:nvPr/>
        </p:nvCxnSpPr>
        <p:spPr>
          <a:xfrm>
            <a:off x="20" y="1684080"/>
            <a:ext cx="9736200" cy="0"/>
          </a:xfrm>
          <a:prstGeom prst="straightConnector1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6" name="Google Shape;296;p38"/>
          <p:cNvSpPr txBox="1"/>
          <p:nvPr/>
        </p:nvSpPr>
        <p:spPr>
          <a:xfrm>
            <a:off x="2525941" y="1580125"/>
            <a:ext cx="4911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8"/>
          <p:cNvSpPr txBox="1"/>
          <p:nvPr/>
        </p:nvSpPr>
        <p:spPr>
          <a:xfrm>
            <a:off x="6060878" y="1580125"/>
            <a:ext cx="4911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8"/>
          <p:cNvSpPr txBox="1"/>
          <p:nvPr/>
        </p:nvSpPr>
        <p:spPr>
          <a:xfrm>
            <a:off x="9595816" y="1580125"/>
            <a:ext cx="4911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8"/>
          <p:cNvSpPr/>
          <p:nvPr/>
        </p:nvSpPr>
        <p:spPr>
          <a:xfrm>
            <a:off x="4663472" y="1972564"/>
            <a:ext cx="3069600" cy="3069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8">
            <a:hlinkClick r:id="rId7"/>
          </p:cNvPr>
          <p:cNvSpPr/>
          <p:nvPr/>
        </p:nvSpPr>
        <p:spPr>
          <a:xfrm>
            <a:off x="8336610" y="1947489"/>
            <a:ext cx="3069600" cy="30696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8"/>
          <p:cNvSpPr/>
          <p:nvPr/>
        </p:nvSpPr>
        <p:spPr>
          <a:xfrm>
            <a:off x="982500" y="1972550"/>
            <a:ext cx="3066900" cy="30669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8"/>
          <p:cNvSpPr txBox="1"/>
          <p:nvPr/>
        </p:nvSpPr>
        <p:spPr>
          <a:xfrm>
            <a:off x="4593307" y="5089559"/>
            <a:ext cx="3139765" cy="19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3F3F3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Once in the lab, the user discovers 3 pieces of scientific  equipment which they can  interact with. Floating  spheres are associated which  each piece, which cues a 360 video explanation of the equipment function.</a:t>
            </a:r>
            <a:endParaRPr sz="1400" b="0" i="0" u="none" strike="noStrike" cap="none" dirty="0">
              <a:solidFill>
                <a:srgbClr val="F3F3F3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303" name="Google Shape;303;p38"/>
          <p:cNvSpPr txBox="1"/>
          <p:nvPr/>
        </p:nvSpPr>
        <p:spPr>
          <a:xfrm>
            <a:off x="8361640" y="5169700"/>
            <a:ext cx="3069601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3F3F3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Some pieces of equipment  can be scaled up so that the user may get inside them. </a:t>
            </a: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dirty="0">
                <a:solidFill>
                  <a:srgbClr val="F3F3F3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For example, users can visit the inside of the axion cavity detector, which in reality is less than 2 feet high.</a:t>
            </a:r>
            <a:endParaRPr sz="1400" b="0" i="0" u="none" strike="noStrike" cap="none" dirty="0">
              <a:solidFill>
                <a:srgbClr val="F3F3F3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304" name="Google Shape;304;p38"/>
          <p:cNvSpPr txBox="1"/>
          <p:nvPr/>
        </p:nvSpPr>
        <p:spPr>
          <a:xfrm>
            <a:off x="982500" y="5071575"/>
            <a:ext cx="3091932" cy="19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3F3F3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At the center of the room, a large, primary sphere is your  first stop in the lab. This  sphere contains a 360 video  which introduces the user to  the concept of Dark Matter  and its role in the universe.</a:t>
            </a:r>
            <a:endParaRPr sz="1400" b="0" i="0" u="none" strike="noStrike" cap="none" dirty="0">
              <a:solidFill>
                <a:srgbClr val="F3F3F3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20" name="Google Shape;269;p37">
            <a:extLst>
              <a:ext uri="{FF2B5EF4-FFF2-40B4-BE49-F238E27FC236}">
                <a16:creationId xmlns:a16="http://schemas.microsoft.com/office/drawing/2014/main" id="{E32F0EB5-415E-C945-A586-57C99535FE70}"/>
              </a:ext>
            </a:extLst>
          </p:cNvPr>
          <p:cNvSpPr txBox="1"/>
          <p:nvPr/>
        </p:nvSpPr>
        <p:spPr>
          <a:xfrm>
            <a:off x="612450" y="370325"/>
            <a:ext cx="11217000" cy="7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Dark Matter VR experience</a:t>
            </a:r>
            <a:endParaRPr sz="3600" b="0" i="0" u="none" strike="noStrike" cap="none" dirty="0">
              <a:solidFill>
                <a:schemeClr val="bg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F8E2EE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3F3F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600E1-EF6D-384E-9446-DC3C230945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093" y="1972546"/>
            <a:ext cx="3084338" cy="308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4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B6FBC0-4101-604B-9864-5CD1E9C50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9"/>
          <a:stretch/>
        </p:blipFill>
        <p:spPr>
          <a:xfrm>
            <a:off x="0" y="1381118"/>
            <a:ext cx="12192000" cy="547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34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30F0ED-7D0D-D740-96C5-45E8C63DE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70" r="8460" b="8644"/>
          <a:stretch/>
        </p:blipFill>
        <p:spPr>
          <a:xfrm>
            <a:off x="1853814" y="1161682"/>
            <a:ext cx="10337467" cy="56963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3BBDBAB-6A54-E140-8A46-CB32D521E918}"/>
                  </a:ext>
                </a:extLst>
              </p14:cNvPr>
              <p14:cNvContentPartPr/>
              <p14:nvPr/>
            </p14:nvContentPartPr>
            <p14:xfrm>
              <a:off x="3907461" y="339803"/>
              <a:ext cx="267840" cy="251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3BBDBAB-6A54-E140-8A46-CB32D521E9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98461" y="331163"/>
                <a:ext cx="285480" cy="269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E71FF937-1635-9B46-AB1F-1054C421728B}"/>
              </a:ext>
            </a:extLst>
          </p:cNvPr>
          <p:cNvGrpSpPr/>
          <p:nvPr/>
        </p:nvGrpSpPr>
        <p:grpSpPr>
          <a:xfrm>
            <a:off x="7500261" y="1794203"/>
            <a:ext cx="127440" cy="15120"/>
            <a:chOff x="7500261" y="1794203"/>
            <a:chExt cx="127440" cy="15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C4A40CE-A032-3540-A1C3-3BEA2FFB579F}"/>
                    </a:ext>
                  </a:extLst>
                </p14:cNvPr>
                <p14:cNvContentPartPr/>
                <p14:nvPr/>
              </p14:nvContentPartPr>
              <p14:xfrm>
                <a:off x="7627341" y="1808963"/>
                <a:ext cx="360" cy="3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C4A40CE-A032-3540-A1C3-3BEA2FFB579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18341" y="180032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21BFAD8-66D0-9F41-BBDB-EA5924D7A6FD}"/>
                    </a:ext>
                  </a:extLst>
                </p14:cNvPr>
                <p14:cNvContentPartPr/>
                <p14:nvPr/>
              </p14:nvContentPartPr>
              <p14:xfrm>
                <a:off x="7500261" y="1794203"/>
                <a:ext cx="360" cy="3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21BFAD8-66D0-9F41-BBDB-EA5924D7A6F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91621" y="178556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17208D0-941E-1141-8F42-0F901A8A8DFE}"/>
                  </a:ext>
                </a:extLst>
              </p14:cNvPr>
              <p14:cNvContentPartPr/>
              <p14:nvPr/>
            </p14:nvContentPartPr>
            <p14:xfrm>
              <a:off x="8139981" y="1161683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17208D0-941E-1141-8F42-0F901A8A8DF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30981" y="11530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45F3A48-03F9-9C4F-85CD-623E898F1BEB}"/>
                  </a:ext>
                </a:extLst>
              </p14:cNvPr>
              <p14:cNvContentPartPr/>
              <p14:nvPr/>
            </p14:nvContentPartPr>
            <p14:xfrm>
              <a:off x="4149741" y="1211723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45F3A48-03F9-9C4F-85CD-623E898F1B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40741" y="1202723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A6BFFC7F-A741-AD4C-A3B9-FA4D23149C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821" r="2206" b="3517"/>
          <a:stretch/>
        </p:blipFill>
        <p:spPr>
          <a:xfrm>
            <a:off x="0" y="2299447"/>
            <a:ext cx="2817192" cy="3360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A71276-D3AA-AF47-A877-F5F9749AB4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580" y="444685"/>
            <a:ext cx="4985299" cy="5451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ED3310-C908-F742-95E9-1244F5DC2A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15263" y="465623"/>
            <a:ext cx="2657157" cy="60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20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>
            <a:off x="33" y="5223200"/>
            <a:ext cx="12192000" cy="16348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D6C9A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358B7A-2E6D-344C-ACCC-0F89C2B3B4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89" t="13136"/>
          <a:stretch/>
        </p:blipFill>
        <p:spPr>
          <a:xfrm>
            <a:off x="1848971" y="1030127"/>
            <a:ext cx="8922124" cy="55132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587A68-1086-844C-9530-D41CEA828461}"/>
              </a:ext>
            </a:extLst>
          </p:cNvPr>
          <p:cNvSpPr txBox="1"/>
          <p:nvPr/>
        </p:nvSpPr>
        <p:spPr>
          <a:xfrm>
            <a:off x="3112770" y="473682"/>
            <a:ext cx="8505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6DF"/>
                </a:solidFill>
              </a:rPr>
              <a:t>Axion detection: Yale, UC Berkeley, CU Boulder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FDC1F0-1CBB-5A4A-A089-7B723ADD5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88" y="238603"/>
            <a:ext cx="2657157" cy="60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08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>
            <a:off x="33" y="5223200"/>
            <a:ext cx="12192000" cy="16348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D6C9A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211F1-D6BB-DF49-8274-27E66CFF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>
            <a:off x="158694" y="1780898"/>
            <a:ext cx="11874612" cy="2943502"/>
          </a:xfrm>
          <a:prstGeom prst="rect">
            <a:avLst/>
          </a:prstGeom>
        </p:spPr>
      </p:pic>
      <p:sp>
        <p:nvSpPr>
          <p:cNvPr id="6" name="Google Shape;311;p39">
            <a:extLst>
              <a:ext uri="{FF2B5EF4-FFF2-40B4-BE49-F238E27FC236}">
                <a16:creationId xmlns:a16="http://schemas.microsoft.com/office/drawing/2014/main" id="{DEFDC375-5596-9241-B91F-8AF2CF221AE2}"/>
              </a:ext>
            </a:extLst>
          </p:cNvPr>
          <p:cNvSpPr txBox="1"/>
          <p:nvPr/>
        </p:nvSpPr>
        <p:spPr>
          <a:xfrm>
            <a:off x="158694" y="563898"/>
            <a:ext cx="11217000" cy="7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FFF6D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Dark Matter Lab,  </a:t>
            </a:r>
            <a:r>
              <a:rPr lang="en-US" sz="3200" b="0" i="0" u="none" strike="noStrike" cap="none" dirty="0" err="1">
                <a:solidFill>
                  <a:srgbClr val="FFF6D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Etcheverry</a:t>
            </a:r>
            <a:r>
              <a:rPr lang="en-US" sz="3200" b="0" i="0" u="none" strike="noStrike" cap="none" dirty="0">
                <a:solidFill>
                  <a:srgbClr val="FFF6D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Hall</a:t>
            </a:r>
            <a:endParaRPr sz="3200" b="0" i="0" u="none" strike="noStrike" cap="none" dirty="0">
              <a:solidFill>
                <a:srgbClr val="FFF6DF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F8E2EE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3F3F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1832316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>
            <a:off x="33" y="5223200"/>
            <a:ext cx="12192000" cy="16348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D6C9A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766E45-F2E1-A245-B3C2-49E2C50466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10"/>
          <a:stretch/>
        </p:blipFill>
        <p:spPr>
          <a:xfrm>
            <a:off x="1293457" y="386603"/>
            <a:ext cx="4023586" cy="6084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CE195A-4BBD-2D4B-8E4E-2ED592CFBA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72"/>
          <a:stretch/>
        </p:blipFill>
        <p:spPr>
          <a:xfrm>
            <a:off x="6969385" y="386603"/>
            <a:ext cx="4023586" cy="608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56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>
            <a:off x="33" y="5223200"/>
            <a:ext cx="12192000" cy="1634800"/>
          </a:xfrm>
          <a:prstGeom prst="rect">
            <a:avLst/>
          </a:prstGeom>
          <a:gradFill>
            <a:gsLst>
              <a:gs pos="100000">
                <a:srgbClr val="C5B99A"/>
              </a:gs>
              <a:gs pos="92007">
                <a:srgbClr val="C5B99A"/>
              </a:gs>
              <a:gs pos="72998">
                <a:srgbClr val="9C937A"/>
              </a:gs>
              <a:gs pos="54000">
                <a:srgbClr val="746D5A"/>
              </a:gs>
              <a:gs pos="0">
                <a:srgbClr val="000000"/>
              </a:gs>
              <a:gs pos="100000">
                <a:srgbClr val="D6C9A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ED20F0-66A1-BE47-A716-3E62EAC1E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088" y="450477"/>
            <a:ext cx="9041227" cy="585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55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3;p17">
            <a:extLst>
              <a:ext uri="{FF2B5EF4-FFF2-40B4-BE49-F238E27FC236}">
                <a16:creationId xmlns:a16="http://schemas.microsoft.com/office/drawing/2014/main" id="{4C33FA44-A3D0-9F46-A722-609FCFAE8980}"/>
              </a:ext>
            </a:extLst>
          </p:cNvPr>
          <p:cNvSpPr/>
          <p:nvPr/>
        </p:nvSpPr>
        <p:spPr>
          <a:xfrm>
            <a:off x="0" y="0"/>
            <a:ext cx="12192000" cy="1634800"/>
          </a:xfrm>
          <a:prstGeom prst="rect">
            <a:avLst/>
          </a:prstGeom>
          <a:gradFill>
            <a:gsLst>
              <a:gs pos="100000">
                <a:srgbClr val="C5B99A"/>
              </a:gs>
              <a:gs pos="92007">
                <a:srgbClr val="C5B99A"/>
              </a:gs>
              <a:gs pos="72998">
                <a:srgbClr val="9C937A"/>
              </a:gs>
              <a:gs pos="54000">
                <a:srgbClr val="746D5A"/>
              </a:gs>
              <a:gs pos="0">
                <a:srgbClr val="000000"/>
              </a:gs>
              <a:gs pos="100000">
                <a:srgbClr val="D6C9A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0" name="Google Shape;310;p39"/>
          <p:cNvSpPr/>
          <p:nvPr/>
        </p:nvSpPr>
        <p:spPr>
          <a:xfrm>
            <a:off x="3752025" y="1237684"/>
            <a:ext cx="3561712" cy="183984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39"/>
          <p:cNvSpPr txBox="1"/>
          <p:nvPr/>
        </p:nvSpPr>
        <p:spPr>
          <a:xfrm>
            <a:off x="314135" y="356338"/>
            <a:ext cx="11217000" cy="7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Axion Detector</a:t>
            </a:r>
            <a:endParaRPr sz="3600" b="0" i="0" u="none" strike="noStrike" cap="none" dirty="0">
              <a:solidFill>
                <a:schemeClr val="bg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F8E2EE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3F3F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12" name="Google Shape;312;p39"/>
          <p:cNvSpPr txBox="1"/>
          <p:nvPr/>
        </p:nvSpPr>
        <p:spPr>
          <a:xfrm>
            <a:off x="7530931" y="4880077"/>
            <a:ext cx="4504187" cy="12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3F3F3"/>
                </a:solidFill>
                <a:latin typeface="Fira Sans"/>
                <a:ea typeface="Fira Sans"/>
                <a:cs typeface="Fira Sans"/>
                <a:sym typeface="Fira Sans"/>
              </a:rPr>
              <a:t>Each piece of equipment has been modeled  such that once inside in VR, the user will be able to  experience the inner workings of these pieces of  equipment at a high level of detail, down to individual screws as shown in this image.</a:t>
            </a:r>
            <a:endParaRPr sz="1400" b="0" i="0" u="none" strike="noStrike" cap="none" dirty="0">
              <a:solidFill>
                <a:srgbClr val="F3F3F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13" name="Google Shape;313;p39"/>
          <p:cNvSpPr/>
          <p:nvPr/>
        </p:nvSpPr>
        <p:spPr>
          <a:xfrm>
            <a:off x="3752025" y="1906559"/>
            <a:ext cx="3561712" cy="380033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9"/>
          <p:cNvSpPr/>
          <p:nvPr/>
        </p:nvSpPr>
        <p:spPr>
          <a:xfrm>
            <a:off x="7530931" y="1223698"/>
            <a:ext cx="4443900" cy="34338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7C9399-ABCF-3649-8673-0620D1B85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90445" y="1781054"/>
            <a:ext cx="4458854" cy="334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70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3;p17">
            <a:extLst>
              <a:ext uri="{FF2B5EF4-FFF2-40B4-BE49-F238E27FC236}">
                <a16:creationId xmlns:a16="http://schemas.microsoft.com/office/drawing/2014/main" id="{EDF986BD-CE7A-6A4D-8FF3-0B8FC9F75E1F}"/>
              </a:ext>
            </a:extLst>
          </p:cNvPr>
          <p:cNvSpPr/>
          <p:nvPr/>
        </p:nvSpPr>
        <p:spPr>
          <a:xfrm>
            <a:off x="0" y="0"/>
            <a:ext cx="12192000" cy="1634800"/>
          </a:xfrm>
          <a:prstGeom prst="rect">
            <a:avLst/>
          </a:prstGeom>
          <a:gradFill>
            <a:gsLst>
              <a:gs pos="100000">
                <a:srgbClr val="C5B99A"/>
              </a:gs>
              <a:gs pos="92007">
                <a:srgbClr val="C5B99A"/>
              </a:gs>
              <a:gs pos="72998">
                <a:srgbClr val="9C937A"/>
              </a:gs>
              <a:gs pos="54000">
                <a:srgbClr val="746D5A"/>
              </a:gs>
              <a:gs pos="0">
                <a:srgbClr val="000000"/>
              </a:gs>
              <a:gs pos="100000">
                <a:srgbClr val="D6C9A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" name="Google Shape;311;p39">
            <a:extLst>
              <a:ext uri="{FF2B5EF4-FFF2-40B4-BE49-F238E27FC236}">
                <a16:creationId xmlns:a16="http://schemas.microsoft.com/office/drawing/2014/main" id="{2C5F49CC-5291-D541-AF96-B4E90A5EA78D}"/>
              </a:ext>
            </a:extLst>
          </p:cNvPr>
          <p:cNvSpPr txBox="1"/>
          <p:nvPr/>
        </p:nvSpPr>
        <p:spPr>
          <a:xfrm>
            <a:off x="612450" y="370325"/>
            <a:ext cx="11217000" cy="7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Cavity for Axion detection and experiment results</a:t>
            </a:r>
            <a:endParaRPr sz="3600" b="0" i="0" u="none" strike="noStrike" cap="none" dirty="0">
              <a:solidFill>
                <a:schemeClr val="bg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bg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3F3F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892D27-AD33-7249-84ED-69D28A321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011" y="1216420"/>
            <a:ext cx="6090963" cy="52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13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3;p17">
            <a:extLst>
              <a:ext uri="{FF2B5EF4-FFF2-40B4-BE49-F238E27FC236}">
                <a16:creationId xmlns:a16="http://schemas.microsoft.com/office/drawing/2014/main" id="{176A6EB4-A604-EF4E-B749-2AF50AB05A85}"/>
              </a:ext>
            </a:extLst>
          </p:cNvPr>
          <p:cNvSpPr/>
          <p:nvPr/>
        </p:nvSpPr>
        <p:spPr>
          <a:xfrm>
            <a:off x="0" y="9548"/>
            <a:ext cx="12192000" cy="1459757"/>
          </a:xfrm>
          <a:prstGeom prst="rect">
            <a:avLst/>
          </a:prstGeom>
          <a:gradFill>
            <a:gsLst>
              <a:gs pos="100000">
                <a:srgbClr val="C5B99A"/>
              </a:gs>
              <a:gs pos="92007">
                <a:srgbClr val="C5B99A"/>
              </a:gs>
              <a:gs pos="72998">
                <a:srgbClr val="9C937A"/>
              </a:gs>
              <a:gs pos="54000">
                <a:srgbClr val="746D5A"/>
              </a:gs>
              <a:gs pos="0">
                <a:srgbClr val="000000"/>
              </a:gs>
              <a:gs pos="100000">
                <a:srgbClr val="D6C9A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9" name="Google Shape;269;p37"/>
          <p:cNvSpPr txBox="1"/>
          <p:nvPr/>
        </p:nvSpPr>
        <p:spPr>
          <a:xfrm>
            <a:off x="378675" y="386348"/>
            <a:ext cx="11217000" cy="7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Dark Matter VR experience</a:t>
            </a:r>
            <a:endParaRPr sz="3600" b="0" i="0" u="none" strike="noStrike" cap="none" dirty="0">
              <a:solidFill>
                <a:schemeClr val="bg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F8E2EE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3F3F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70" name="Google Shape;270;p37"/>
          <p:cNvSpPr/>
          <p:nvPr/>
        </p:nvSpPr>
        <p:spPr>
          <a:xfrm>
            <a:off x="1058706" y="2124946"/>
            <a:ext cx="3019500" cy="3019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7"/>
          <p:cNvSpPr/>
          <p:nvPr/>
        </p:nvSpPr>
        <p:spPr>
          <a:xfrm>
            <a:off x="4593308" y="2124946"/>
            <a:ext cx="3019500" cy="3019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37"/>
          <p:cNvSpPr/>
          <p:nvPr/>
        </p:nvSpPr>
        <p:spPr>
          <a:xfrm>
            <a:off x="8133041" y="2124946"/>
            <a:ext cx="3019500" cy="30195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37"/>
          <p:cNvSpPr txBox="1"/>
          <p:nvPr/>
        </p:nvSpPr>
        <p:spPr>
          <a:xfrm>
            <a:off x="1020275" y="5496700"/>
            <a:ext cx="3267000" cy="11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3F3F3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The player begins at the beginning of a long dark corridor. A slightly door is ajar at  the end.</a:t>
            </a:r>
            <a:endParaRPr sz="1600" b="0" i="0" u="none" strike="noStrike" cap="none">
              <a:solidFill>
                <a:srgbClr val="F3F3F3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274" name="Google Shape;274;p37"/>
          <p:cNvSpPr txBox="1"/>
          <p:nvPr/>
        </p:nvSpPr>
        <p:spPr>
          <a:xfrm>
            <a:off x="4578830" y="5328970"/>
            <a:ext cx="3053100" cy="14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3F3F3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The door is modeled directly  from the entrance to the Dark  Matter Lab, which operates in  a space which once contained a nuclear reactor.</a:t>
            </a:r>
            <a:endParaRPr sz="1600" b="0" i="0" u="none" strike="noStrike" cap="none">
              <a:solidFill>
                <a:srgbClr val="F3F3F3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275" name="Google Shape;275;p37"/>
          <p:cNvSpPr txBox="1"/>
          <p:nvPr/>
        </p:nvSpPr>
        <p:spPr>
          <a:xfrm>
            <a:off x="8154649" y="5328975"/>
            <a:ext cx="3382200" cy="16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3F3F3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Through the door, the user  discovers a long meandering  ramp, which bring them  through space down into the  Dark Matter Lab. Various  Illuminations draw them in.</a:t>
            </a:r>
            <a:endParaRPr sz="1600" b="0" i="0" u="none" strike="noStrike" cap="none">
              <a:solidFill>
                <a:srgbClr val="F3F3F3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276" name="Google Shape;276;p37"/>
          <p:cNvSpPr/>
          <p:nvPr/>
        </p:nvSpPr>
        <p:spPr>
          <a:xfrm>
            <a:off x="2449750" y="1558500"/>
            <a:ext cx="236400" cy="236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7"/>
          <p:cNvSpPr/>
          <p:nvPr/>
        </p:nvSpPr>
        <p:spPr>
          <a:xfrm>
            <a:off x="5987175" y="1558500"/>
            <a:ext cx="236400" cy="236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7"/>
          <p:cNvSpPr/>
          <p:nvPr/>
        </p:nvSpPr>
        <p:spPr>
          <a:xfrm>
            <a:off x="9524600" y="1558500"/>
            <a:ext cx="236400" cy="236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9" name="Google Shape;279;p37"/>
          <p:cNvCxnSpPr/>
          <p:nvPr/>
        </p:nvCxnSpPr>
        <p:spPr>
          <a:xfrm>
            <a:off x="2484370" y="1684080"/>
            <a:ext cx="9736200" cy="0"/>
          </a:xfrm>
          <a:prstGeom prst="straightConnector1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0" name="Google Shape;280;p37"/>
          <p:cNvSpPr txBox="1"/>
          <p:nvPr/>
        </p:nvSpPr>
        <p:spPr>
          <a:xfrm>
            <a:off x="2525941" y="1580125"/>
            <a:ext cx="4911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7"/>
          <p:cNvSpPr txBox="1"/>
          <p:nvPr/>
        </p:nvSpPr>
        <p:spPr>
          <a:xfrm>
            <a:off x="6060878" y="1580125"/>
            <a:ext cx="4911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37"/>
          <p:cNvSpPr txBox="1"/>
          <p:nvPr/>
        </p:nvSpPr>
        <p:spPr>
          <a:xfrm>
            <a:off x="9595816" y="1580125"/>
            <a:ext cx="4911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535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13141</TotalTime>
  <Words>292</Words>
  <Application>Microsoft Macintosh PowerPoint</Application>
  <PresentationFormat>Widescreen</PresentationFormat>
  <Paragraphs>28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Fira Sans</vt:lpstr>
      <vt:lpstr>Fira Sans Light</vt:lpstr>
      <vt:lpstr>Fira Sans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Luisa Caldas</dc:creator>
  <cp:lastModifiedBy>Luisa Caldas</cp:lastModifiedBy>
  <cp:revision>86</cp:revision>
  <dcterms:created xsi:type="dcterms:W3CDTF">2019-04-02T02:04:01Z</dcterms:created>
  <dcterms:modified xsi:type="dcterms:W3CDTF">2020-06-22T08:05:26Z</dcterms:modified>
</cp:coreProperties>
</file>